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3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80" r:id="rId5"/>
    <p:sldId id="10435" r:id="rId6"/>
    <p:sldId id="10452" r:id="rId7"/>
    <p:sldId id="10436" r:id="rId8"/>
    <p:sldId id="10437" r:id="rId9"/>
    <p:sldId id="10453" r:id="rId10"/>
    <p:sldId id="10438" r:id="rId11"/>
    <p:sldId id="10444" r:id="rId12"/>
    <p:sldId id="10440" r:id="rId13"/>
    <p:sldId id="10448" r:id="rId14"/>
    <p:sldId id="10445" r:id="rId15"/>
    <p:sldId id="10442" r:id="rId16"/>
    <p:sldId id="10450" r:id="rId17"/>
    <p:sldId id="10451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59"/>
    <a:srgbClr val="FFFFE7"/>
    <a:srgbClr val="0000FF"/>
    <a:srgbClr val="C087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6" autoAdjust="0"/>
    <p:restoredTop sz="95944" autoAdjust="0"/>
  </p:normalViewPr>
  <p:slideViewPr>
    <p:cSldViewPr snapToGrid="0">
      <p:cViewPr varScale="1">
        <p:scale>
          <a:sx n="59" d="100"/>
          <a:sy n="59" d="100"/>
        </p:scale>
        <p:origin x="4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5E5BC-DA78-4E40-9CEF-63363544FF8E}" type="datetimeFigureOut">
              <a:rPr lang="fr-BE" smtClean="0"/>
              <a:t>12-04-26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D1E82-7945-4004-B063-F95F4EDD4326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2302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0027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electronics, vector graphics&#10;&#10;Description automatically generated">
            <a:extLst>
              <a:ext uri="{FF2B5EF4-FFF2-40B4-BE49-F238E27FC236}">
                <a16:creationId xmlns:a16="http://schemas.microsoft.com/office/drawing/2014/main" id="{4A3DC696-4E68-BB5F-7602-33B3F93AC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75"/>
            <a:ext cx="12192000" cy="6863550"/>
          </a:xfrm>
          <a:prstGeom prst="rect">
            <a:avLst/>
          </a:prstGeom>
        </p:spPr>
      </p:pic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>
            <a:off x="1523999" y="1708030"/>
            <a:ext cx="9224513" cy="1801933"/>
          </a:xfrm>
          <a:prstGeom prst="rect">
            <a:avLst/>
          </a:prstGeom>
        </p:spPr>
        <p:txBody>
          <a:bodyPr anchor="b"/>
          <a:lstStyle>
            <a:lvl1pPr algn="ctr">
              <a:defRPr kumimoji="0" sz="36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CFE80E0-1D5D-70BE-456C-446F9B0C64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39" y="5582897"/>
            <a:ext cx="3670489" cy="73663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 details 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0030812-C409-47F8-BBC1-901FB721D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" y="0"/>
            <a:ext cx="121793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9218" y="6224797"/>
            <a:ext cx="263983" cy="269241"/>
          </a:xfrm>
        </p:spPr>
        <p:txBody>
          <a:bodyPr/>
          <a:lstStyle/>
          <a:p>
            <a:fld id="{86CB4B4D-7CA3-9044-876B-883B54F8677D}" type="slidenum">
              <a:rPr lang="fr-BE" smtClean="0"/>
              <a:t>‹Nr.›</a:t>
            </a:fld>
            <a:endParaRPr lang="fr-BE"/>
          </a:p>
        </p:txBody>
      </p:sp>
      <p:sp>
        <p:nvSpPr>
          <p:cNvPr id="5" name="Shape 134"/>
          <p:cNvSpPr/>
          <p:nvPr userDrawn="1"/>
        </p:nvSpPr>
        <p:spPr>
          <a:xfrm>
            <a:off x="1079218" y="966919"/>
            <a:ext cx="665050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2300" b="1">
                <a:solidFill>
                  <a:srgbClr val="C07D24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>
                <a:solidFill>
                  <a:srgbClr val="C08724"/>
                </a:solidFill>
              </a:rPr>
              <a:t>CONTACT DETAILS</a:t>
            </a:r>
          </a:p>
        </p:txBody>
      </p:sp>
      <p:sp>
        <p:nvSpPr>
          <p:cNvPr id="6" name="Shape 135"/>
          <p:cNvSpPr/>
          <p:nvPr userDrawn="1"/>
        </p:nvSpPr>
        <p:spPr>
          <a:xfrm>
            <a:off x="1079218" y="2343299"/>
            <a:ext cx="9392269" cy="1184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 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FR">
                <a:solidFill>
                  <a:srgbClr val="004F59"/>
                </a:solidFill>
              </a:rPr>
              <a:t>SNC</a:t>
            </a:r>
            <a:r>
              <a:rPr>
                <a:solidFill>
                  <a:srgbClr val="004F59"/>
                </a:solidFill>
              </a:rPr>
              <a:t> EUMETNET 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European Meteorological Services' Network</a:t>
            </a:r>
            <a:br>
              <a:rPr dirty="0"/>
            </a:br>
            <a:r>
              <a:rPr sz="1700" b="1" dirty="0">
                <a:solidFill>
                  <a:srgbClr val="C08724"/>
                </a:solidFill>
                <a:latin typeface="+mj-lt"/>
                <a:ea typeface="+mj-ea"/>
                <a:cs typeface="+mj-cs"/>
                <a:sym typeface="Helvetica"/>
              </a:rPr>
              <a:t>www.eumetnet.eu</a:t>
            </a:r>
          </a:p>
          <a:p>
            <a:pPr>
              <a:lnSpc>
                <a:spcPct val="90000"/>
              </a:lnSpc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/>
              <a:t> </a:t>
            </a:r>
          </a:p>
        </p:txBody>
      </p:sp>
      <p:sp>
        <p:nvSpPr>
          <p:cNvPr id="7" name="Slide Number Placeholder 1"/>
          <p:cNvSpPr txBox="1">
            <a:spLocks/>
          </p:cNvSpPr>
          <p:nvPr userDrawn="1"/>
        </p:nvSpPr>
        <p:spPr>
          <a:xfrm>
            <a:off x="11393396" y="6581312"/>
            <a:ext cx="92396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lang="fr-BE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079218" y="1751255"/>
            <a:ext cx="4222074" cy="623347"/>
          </a:xfrm>
        </p:spPr>
        <p:txBody>
          <a:bodyPr/>
          <a:lstStyle>
            <a:lvl1pPr marL="0" indent="0">
              <a:buNone/>
              <a:defRPr kumimoji="0" lang="en-US" sz="1700" b="1" i="0" u="none" strike="noStrike" cap="none" spc="0" normalizeH="0" baseline="0" dirty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lvl="0"/>
            <a:r>
              <a:rPr lang="en-US"/>
              <a:t>Name &amp;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1079218" y="3558027"/>
            <a:ext cx="4416425" cy="330220"/>
          </a:xfrm>
        </p:spPr>
        <p:txBody>
          <a:bodyPr/>
          <a:lstStyle>
            <a:lvl1pPr marL="0" indent="0">
              <a:buNone/>
              <a:defRPr kumimoji="0" lang="en-US" sz="1700" b="1" i="0" u="none" strike="noStrike" cap="none" spc="0" normalizeH="0" baseline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lvl="0"/>
            <a:r>
              <a:rPr lang="en-US"/>
              <a:t>Tel: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079218" y="4087177"/>
            <a:ext cx="4416425" cy="369888"/>
          </a:xfrm>
        </p:spPr>
        <p:txBody>
          <a:bodyPr/>
          <a:lstStyle>
            <a:lvl1pPr marL="0" indent="0">
              <a:buNone/>
              <a:defRPr kumimoji="0" lang="en-US" sz="1700" b="1" i="0" u="none" strike="noStrike" cap="none" spc="0" normalizeH="0" baseline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lvl="0"/>
            <a:r>
              <a:rPr lang="en-US"/>
              <a:t>Email:</a:t>
            </a:r>
          </a:p>
        </p:txBody>
      </p:sp>
      <p:pic>
        <p:nvPicPr>
          <p:cNvPr id="4" name="Picture 3" descr="A blue and black text&#10;&#10;AI-generated content may be incorrect.">
            <a:extLst>
              <a:ext uri="{FF2B5EF4-FFF2-40B4-BE49-F238E27FC236}">
                <a16:creationId xmlns:a16="http://schemas.microsoft.com/office/drawing/2014/main" id="{013E5B8D-0FC4-1AEB-0D5F-0FAF6BBE78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13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electronics, vector graphics&#10;&#10;Description automatically generated">
            <a:extLst>
              <a:ext uri="{FF2B5EF4-FFF2-40B4-BE49-F238E27FC236}">
                <a16:creationId xmlns:a16="http://schemas.microsoft.com/office/drawing/2014/main" id="{8F318DEC-3B86-81C6-11FE-D969BDE136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143" y="0"/>
            <a:ext cx="12348143" cy="6858000"/>
          </a:xfrm>
          <a:prstGeom prst="rect">
            <a:avLst/>
          </a:prstGeom>
        </p:spPr>
      </p:pic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kumimoji="0" sz="36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ANY QUESTIONS?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5" name="Picture 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5249EE7-6FD3-60D3-D599-37D876C612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578" y="5367319"/>
            <a:ext cx="3670489" cy="7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9083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erarc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6CDB90B8-5E19-4613-A0E7-FBAA4D84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lang="en-US" sz="2300" b="1" i="0" u="none" strike="noStrike" cap="none" spc="0" normalizeH="0" baseline="0" smtClean="0">
                <a:ln>
                  <a:noFill/>
                </a:ln>
                <a:solidFill>
                  <a:srgbClr val="C07D24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73125" y="2027238"/>
            <a:ext cx="10480675" cy="4200525"/>
          </a:xfrm>
        </p:spPr>
        <p:txBody>
          <a:bodyPr/>
          <a:lstStyle>
            <a:lvl1pPr marL="0" indent="0">
              <a:buNone/>
              <a:defRPr kumimoji="0" lang="en-US" sz="1800" b="1" i="0" u="none" strike="noStrike" cap="none" spc="0" normalizeH="0" baseline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>
              <a:defRPr kumimoji="0" lang="en-US" sz="1500" b="0" i="0" u="none" strike="noStrike" cap="none" spc="0" normalizeH="0" baseline="0" dirty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2pPr>
          </a:lstStyle>
          <a:p>
            <a:pPr lvl="0"/>
            <a:r>
              <a:rPr lang="en-US"/>
              <a:t>Edit Master text styles (click on increase indent level to have bullet point formatting)</a:t>
            </a:r>
          </a:p>
          <a:p>
            <a:pPr lvl="1"/>
            <a:r>
              <a:rPr lang="en-US"/>
              <a:t>Click to add text</a:t>
            </a:r>
          </a:p>
          <a:p>
            <a:pPr lvl="1"/>
            <a:endParaRPr lang="en-US"/>
          </a:p>
        </p:txBody>
      </p:sp>
      <p:pic>
        <p:nvPicPr>
          <p:cNvPr id="5" name="Picture 4" descr="A blue and black text&#10;&#10;AI-generated content may be incorrect.">
            <a:extLst>
              <a:ext uri="{FF2B5EF4-FFF2-40B4-BE49-F238E27FC236}">
                <a16:creationId xmlns:a16="http://schemas.microsoft.com/office/drawing/2014/main" id="{EA1A56E7-2E5E-4F25-EBD5-1486BBAB8B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976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5E295304-AFEF-4ADA-BFE0-CC9FF08918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lang="en-US" sz="2300" b="1" i="0" u="none" strike="noStrike" cap="none" spc="0" normalizeH="0" baseline="0" smtClean="0">
                <a:ln>
                  <a:noFill/>
                </a:ln>
                <a:solidFill>
                  <a:srgbClr val="C07D24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793059" y="6336385"/>
            <a:ext cx="390211" cy="307777"/>
          </a:xfrm>
        </p:spPr>
        <p:txBody>
          <a:bodyPr/>
          <a:lstStyle>
            <a:lvl1pPr algn="ctr">
              <a:defRPr/>
            </a:lvl1pPr>
          </a:lstStyle>
          <a:p>
            <a:fld id="{86CB4B4D-7CA3-9044-876B-883B54F8677D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201" y="2178219"/>
            <a:ext cx="5281612" cy="388143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fr-BE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5812698" y="2178219"/>
            <a:ext cx="5541102" cy="388143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fr-BE"/>
          </a:p>
        </p:txBody>
      </p:sp>
      <p:pic>
        <p:nvPicPr>
          <p:cNvPr id="5" name="Picture 4" descr="A blue and black text&#10;&#10;AI-generated content may be incorrect.">
            <a:extLst>
              <a:ext uri="{FF2B5EF4-FFF2-40B4-BE49-F238E27FC236}">
                <a16:creationId xmlns:a16="http://schemas.microsoft.com/office/drawing/2014/main" id="{D9A49A83-BB1A-3515-EFF5-905D750E89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9497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burst chart&#10;&#10;Description automatically generated">
            <a:extLst>
              <a:ext uri="{FF2B5EF4-FFF2-40B4-BE49-F238E27FC236}">
                <a16:creationId xmlns:a16="http://schemas.microsoft.com/office/drawing/2014/main" id="{1D969441-A6FF-4B2A-ABF7-E366E73096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7448A8D-9BE9-A8AB-661E-9F87194F6B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683" y="5862450"/>
            <a:ext cx="2363638" cy="726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lang="en-US" sz="2300" b="1" i="0" u="none" strike="noStrike" cap="none" spc="0" normalizeH="0" baseline="0" smtClean="0">
                <a:ln>
                  <a:noFill/>
                </a:ln>
                <a:solidFill>
                  <a:srgbClr val="C07D24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‹Nr.›</a:t>
            </a:fld>
            <a:endParaRPr lang="fr-BE"/>
          </a:p>
        </p:txBody>
      </p:sp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F6D575F1-2371-BBC3-ADDE-45BCC8318D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38201" y="2071688"/>
            <a:ext cx="10515600" cy="3959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ue and black text&#10;&#10;AI-generated content may be incorrect.">
            <a:extLst>
              <a:ext uri="{FF2B5EF4-FFF2-40B4-BE49-F238E27FC236}">
                <a16:creationId xmlns:a16="http://schemas.microsoft.com/office/drawing/2014/main" id="{D340BB3D-DB27-96BA-5055-F2E5AD16A47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0339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E823567C-A458-4E2F-AD2A-951B98C93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lang="en-US" sz="2300" b="1" i="0" u="none" strike="noStrike" cap="none" spc="0" normalizeH="0" baseline="0" dirty="0" smtClean="0">
                <a:ln>
                  <a:noFill/>
                </a:ln>
                <a:solidFill>
                  <a:srgbClr val="C07D24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38200" y="6190284"/>
            <a:ext cx="263983" cy="269241"/>
          </a:xfrm>
        </p:spPr>
        <p:txBody>
          <a:bodyPr/>
          <a:lstStyle/>
          <a:p>
            <a:fld id="{86CB4B4D-7CA3-9044-876B-883B54F8677D}" type="slidenum">
              <a:rPr lang="fr-BE" smtClean="0"/>
              <a:t>‹Nr.›</a:t>
            </a:fld>
            <a:endParaRPr lang="fr-BE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38200" y="2002952"/>
            <a:ext cx="3268662" cy="32099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r-B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091071" y="2002952"/>
            <a:ext cx="5272088" cy="3278188"/>
          </a:xfrm>
        </p:spPr>
        <p:txBody>
          <a:bodyPr/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457200" indent="0">
              <a:buNone/>
              <a:defRPr kumimoji="0" lang="en-US" sz="1500" b="0" i="0" u="none" strike="noStrike" cap="none" spc="0" normalizeH="0" baseline="0" dirty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A blue and black text&#10;&#10;AI-generated content may be incorrect.">
            <a:extLst>
              <a:ext uri="{FF2B5EF4-FFF2-40B4-BE49-F238E27FC236}">
                <a16:creationId xmlns:a16="http://schemas.microsoft.com/office/drawing/2014/main" id="{F8A9CE6F-2858-5B85-7019-6ADA942B98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8554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-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burst chart&#10;&#10;Description automatically generated">
            <a:extLst>
              <a:ext uri="{FF2B5EF4-FFF2-40B4-BE49-F238E27FC236}">
                <a16:creationId xmlns:a16="http://schemas.microsoft.com/office/drawing/2014/main" id="{3B55AB57-C0F7-4652-99D2-F6B2EBE42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‹Nr.›</a:t>
            </a:fld>
            <a:endParaRPr lang="fr-BE"/>
          </a:p>
        </p:txBody>
      </p:sp>
      <p:pic>
        <p:nvPicPr>
          <p:cNvPr id="4" name="Picture 3" descr="A blue and black text&#10;&#10;AI-generated content may be incorrect.">
            <a:extLst>
              <a:ext uri="{FF2B5EF4-FFF2-40B4-BE49-F238E27FC236}">
                <a16:creationId xmlns:a16="http://schemas.microsoft.com/office/drawing/2014/main" id="{9BF09963-4D3D-E60A-44F8-099E0FB694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2631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right h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E4370702-730C-4D37-A555-9F175EF18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‹Nr.›</a:t>
            </a:fld>
            <a:endParaRPr lang="fr-BE"/>
          </a:p>
        </p:txBody>
      </p:sp>
      <p:pic>
        <p:nvPicPr>
          <p:cNvPr id="4" name="Picture 3" descr="A blue and black text&#10;&#10;AI-generated content may be incorrect.">
            <a:extLst>
              <a:ext uri="{FF2B5EF4-FFF2-40B4-BE49-F238E27FC236}">
                <a16:creationId xmlns:a16="http://schemas.microsoft.com/office/drawing/2014/main" id="{0EF667B0-6C96-9495-C866-048103EF90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535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 Secretari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785C44C7-C548-4A93-BC49-B46A372C2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79218" y="6224797"/>
            <a:ext cx="263983" cy="269241"/>
          </a:xfrm>
        </p:spPr>
        <p:txBody>
          <a:bodyPr/>
          <a:lstStyle/>
          <a:p>
            <a:fld id="{86CB4B4D-7CA3-9044-876B-883B54F8677D}" type="slidenum">
              <a:rPr lang="fr-BE" smtClean="0"/>
              <a:t>‹Nr.›</a:t>
            </a:fld>
            <a:endParaRPr lang="fr-BE"/>
          </a:p>
        </p:txBody>
      </p:sp>
      <p:sp>
        <p:nvSpPr>
          <p:cNvPr id="5" name="Shape 134"/>
          <p:cNvSpPr/>
          <p:nvPr userDrawn="1"/>
        </p:nvSpPr>
        <p:spPr>
          <a:xfrm>
            <a:off x="1079218" y="966919"/>
            <a:ext cx="665050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2300" b="1">
                <a:solidFill>
                  <a:srgbClr val="C07D24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CONTACT DETAILS</a:t>
            </a:r>
          </a:p>
        </p:txBody>
      </p:sp>
      <p:sp>
        <p:nvSpPr>
          <p:cNvPr id="6" name="Shape 135"/>
          <p:cNvSpPr/>
          <p:nvPr userDrawn="1"/>
        </p:nvSpPr>
        <p:spPr>
          <a:xfrm>
            <a:off x="1079218" y="2343299"/>
            <a:ext cx="9392269" cy="2689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FR" dirty="0">
                <a:solidFill>
                  <a:srgbClr val="004F59"/>
                </a:solidFill>
              </a:rPr>
              <a:t>SNC</a:t>
            </a:r>
            <a:r>
              <a:rPr dirty="0">
                <a:solidFill>
                  <a:srgbClr val="004F59"/>
                </a:solidFill>
              </a:rPr>
              <a:t> EUMETNET 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European Meteorological Services' Network</a:t>
            </a:r>
            <a:br>
              <a:rPr dirty="0">
                <a:solidFill>
                  <a:srgbClr val="004F59"/>
                </a:solidFill>
              </a:rPr>
            </a:br>
            <a:r>
              <a:rPr sz="1700" b="1" dirty="0">
                <a:solidFill>
                  <a:srgbClr val="C08724"/>
                </a:solidFill>
                <a:latin typeface="+mj-lt"/>
                <a:ea typeface="+mj-ea"/>
                <a:cs typeface="+mj-cs"/>
                <a:sym typeface="Helvetica"/>
              </a:rPr>
              <a:t>www.eumetnet.eu</a:t>
            </a:r>
          </a:p>
          <a:p>
            <a:pPr>
              <a:lnSpc>
                <a:spcPct val="90000"/>
              </a:lnSpc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 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fr-FR" dirty="0">
                <a:solidFill>
                  <a:srgbClr val="004F59"/>
                </a:solidFill>
              </a:rPr>
              <a:t>SNC</a:t>
            </a:r>
            <a:r>
              <a:rPr dirty="0">
                <a:solidFill>
                  <a:srgbClr val="004F59"/>
                </a:solidFill>
              </a:rPr>
              <a:t> EUMETNET Secretariat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c/o </a:t>
            </a:r>
            <a:r>
              <a:rPr dirty="0" err="1">
                <a:solidFill>
                  <a:srgbClr val="004F59"/>
                </a:solidFill>
              </a:rPr>
              <a:t>L’Institut</a:t>
            </a:r>
            <a:r>
              <a:rPr dirty="0">
                <a:solidFill>
                  <a:srgbClr val="004F59"/>
                </a:solidFill>
              </a:rPr>
              <a:t> Royal </a:t>
            </a:r>
            <a:r>
              <a:rPr dirty="0" err="1">
                <a:solidFill>
                  <a:srgbClr val="004F59"/>
                </a:solidFill>
              </a:rPr>
              <a:t>Météorologique</a:t>
            </a:r>
            <a:r>
              <a:rPr dirty="0">
                <a:solidFill>
                  <a:srgbClr val="004F59"/>
                </a:solidFill>
              </a:rPr>
              <a:t> de Belgique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Avenue </a:t>
            </a:r>
            <a:r>
              <a:rPr dirty="0" err="1">
                <a:solidFill>
                  <a:srgbClr val="004F59"/>
                </a:solidFill>
              </a:rPr>
              <a:t>Circulaire</a:t>
            </a:r>
            <a:r>
              <a:rPr dirty="0">
                <a:solidFill>
                  <a:srgbClr val="004F59"/>
                </a:solidFill>
              </a:rPr>
              <a:t> 3</a:t>
            </a:r>
            <a:br>
              <a:rPr dirty="0">
                <a:solidFill>
                  <a:srgbClr val="004F59"/>
                </a:solidFill>
              </a:rPr>
            </a:br>
            <a:r>
              <a:rPr dirty="0">
                <a:solidFill>
                  <a:srgbClr val="004F59"/>
                </a:solidFill>
              </a:rPr>
              <a:t>B-1180 Brussels, Belgium</a:t>
            </a:r>
          </a:p>
          <a:p>
            <a:pPr>
              <a:lnSpc>
                <a:spcPct val="90000"/>
              </a:lnSpc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 </a:t>
            </a:r>
          </a:p>
          <a:p>
            <a:pPr>
              <a:lnSpc>
                <a:spcPct val="90000"/>
              </a:lnSpc>
              <a:spcBef>
                <a:spcPts val="100"/>
              </a:spcBef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Registered Number 0818.801.249 - RPM </a:t>
            </a:r>
            <a:r>
              <a:rPr dirty="0" err="1">
                <a:solidFill>
                  <a:srgbClr val="004F59"/>
                </a:solidFill>
              </a:rPr>
              <a:t>Bruxelles</a:t>
            </a:r>
            <a:endParaRPr dirty="0">
              <a:solidFill>
                <a:srgbClr val="004F59"/>
              </a:solidFill>
            </a:endParaRPr>
          </a:p>
          <a:p>
            <a:pPr>
              <a:lnSpc>
                <a:spcPct val="90000"/>
              </a:lnSpc>
              <a:defRPr sz="1500">
                <a:solidFill>
                  <a:srgbClr val="00727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dirty="0">
                <a:solidFill>
                  <a:srgbClr val="004F59"/>
                </a:solidFill>
              </a:rPr>
              <a:t> </a:t>
            </a:r>
          </a:p>
        </p:txBody>
      </p:sp>
      <p:sp>
        <p:nvSpPr>
          <p:cNvPr id="7" name="Slide Number Placeholder 1"/>
          <p:cNvSpPr txBox="1">
            <a:spLocks/>
          </p:cNvSpPr>
          <p:nvPr userDrawn="1"/>
        </p:nvSpPr>
        <p:spPr>
          <a:xfrm>
            <a:off x="11393396" y="6581312"/>
            <a:ext cx="92396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lang="fr-BE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079218" y="1751255"/>
            <a:ext cx="4222074" cy="623347"/>
          </a:xfrm>
        </p:spPr>
        <p:txBody>
          <a:bodyPr/>
          <a:lstStyle>
            <a:lvl1pPr marL="0" indent="0">
              <a:buNone/>
              <a:defRPr kumimoji="0" lang="en-US" sz="1700" b="1" i="0" u="none" strike="noStrike" cap="none" spc="0" normalizeH="0" baseline="0" dirty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lvl="0"/>
            <a:r>
              <a:rPr lang="en-US"/>
              <a:t>Name &amp; 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1079218" y="5029720"/>
            <a:ext cx="4416425" cy="330220"/>
          </a:xfrm>
        </p:spPr>
        <p:txBody>
          <a:bodyPr/>
          <a:lstStyle>
            <a:lvl1pPr marL="0" indent="0">
              <a:buNone/>
              <a:defRPr kumimoji="0" lang="en-US" sz="1700" b="1" i="0" u="none" strike="noStrike" cap="none" spc="0" normalizeH="0" baseline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lvl="0"/>
            <a:r>
              <a:rPr lang="en-US"/>
              <a:t>Tel: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079500" y="5486400"/>
            <a:ext cx="4416425" cy="369888"/>
          </a:xfrm>
        </p:spPr>
        <p:txBody>
          <a:bodyPr/>
          <a:lstStyle>
            <a:lvl1pPr marL="0" indent="0">
              <a:buNone/>
              <a:defRPr kumimoji="0" lang="en-US" sz="1700" b="1" i="0" u="none" strike="noStrike" cap="none" spc="0" normalizeH="0" baseline="0" smtClean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lvl="0"/>
            <a:r>
              <a:rPr lang="en-US"/>
              <a:t>Email:</a:t>
            </a:r>
          </a:p>
        </p:txBody>
      </p:sp>
      <p:pic>
        <p:nvPicPr>
          <p:cNvPr id="10" name="Picture 9" descr="A blue and black text&#10;&#10;AI-generated content may be incorrect.">
            <a:extLst>
              <a:ext uri="{FF2B5EF4-FFF2-40B4-BE49-F238E27FC236}">
                <a16:creationId xmlns:a16="http://schemas.microsoft.com/office/drawing/2014/main" id="{34F3D2CF-4F53-9D1F-AF5D-2FE054347B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37" y="6126057"/>
            <a:ext cx="2346180" cy="4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6494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791844" y="6404479"/>
            <a:ext cx="310339" cy="30777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400" b="1">
                <a:solidFill>
                  <a:srgbClr val="888888"/>
                </a:solidFill>
                <a:latin typeface="+mj-lt"/>
              </a:defRPr>
            </a:lvl1pPr>
          </a:lstStyle>
          <a:p>
            <a:fld id="{86CB4B4D-7CA3-9044-876B-883B54F8677D}" type="slidenum">
              <a:rPr lang="fr-BE" smtClean="0"/>
              <a:pPr/>
              <a:t>‹Nr.›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6" r:id="rId3"/>
    <p:sldLayoutId id="2147483662" r:id="rId4"/>
    <p:sldLayoutId id="2147483663" r:id="rId5"/>
    <p:sldLayoutId id="2147483660" r:id="rId6"/>
    <p:sldLayoutId id="2147483664" r:id="rId7"/>
    <p:sldLayoutId id="2147483665" r:id="rId8"/>
    <p:sldLayoutId id="2147483661" r:id="rId9"/>
    <p:sldLayoutId id="2147483667" r:id="rId10"/>
  </p:sldLayoutIdLst>
  <p:transition spd="med"/>
  <p:hf hdr="0" ftr="0" dt="0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umetnet.github.io/meteogate-documentation/3-publishing-data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meteogate.eu/" TargetMode="External"/><Relationship Id="rId4" Type="http://schemas.openxmlformats.org/officeDocument/2006/relationships/hyperlink" Target="https://github.com/orgs/Meteogate/discussion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srnwp.eu/content/annualMeetings/2025/default.htm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et.ie/ewglam2026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News about C-SRNWP</a:t>
            </a:r>
            <a:b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</a:b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r-BE" dirty="0"/>
              <a:t>ACCORD ASM, 13 April 2026</a:t>
            </a:r>
          </a:p>
          <a:p>
            <a:r>
              <a:rPr lang="fr-BE" i="1" dirty="0"/>
              <a:t>Christoph Schraff, </a:t>
            </a:r>
            <a:r>
              <a:rPr lang="en-US" i="1" dirty="0"/>
              <a:t>C-SRNWP Module Manager, DWD</a:t>
            </a:r>
            <a:endParaRPr lang="fr-BE" i="1" dirty="0"/>
          </a:p>
        </p:txBody>
      </p:sp>
    </p:spTree>
    <p:extLst>
      <p:ext uri="{BB962C8B-B14F-4D97-AF65-F5344CB8AC3E}">
        <p14:creationId xmlns:p14="http://schemas.microsoft.com/office/powerpoint/2010/main" val="31845840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8622683-0CCF-4C6C-B9AD-F997E234CB88}"/>
              </a:ext>
            </a:extLst>
          </p:cNvPr>
          <p:cNvSpPr txBox="1">
            <a:spLocks/>
          </p:cNvSpPr>
          <p:nvPr/>
        </p:nvSpPr>
        <p:spPr>
          <a:xfrm>
            <a:off x="838200" y="1371600"/>
            <a:ext cx="10961914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EUMETNET funding for ‘infrastructure costs’ in C-SRNWP (8500 € / y)</a:t>
            </a:r>
          </a:p>
          <a:p>
            <a:pPr marL="698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ML-based development of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decametric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 (60m)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land cover physiography 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with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ECOCLIMAP-SG land use / land cover labels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 over Europe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(using ML to combine several existing datasets with different resolution)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at FMI, with EUMETNET (C-SRWNP) funding from 2024 + 2025	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  an updated dataset itself is produced and validated,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	 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report available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(“Physiography report 2026” by Rudolf 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å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rd)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,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	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dataset yet to be uploaded (where?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Zenodo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 platform?)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CFC10F-21A1-4871-8EF3-72EF033865BC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C-SRNWP_2:   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maintaining &amp; developing “resources”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936DA8E-9400-4B16-B1B2-09440AA2A03E}"/>
              </a:ext>
            </a:extLst>
          </p:cNvPr>
          <p:cNvSpPr txBox="1">
            <a:spLocks/>
          </p:cNvSpPr>
          <p:nvPr/>
        </p:nvSpPr>
        <p:spPr>
          <a:xfrm>
            <a:off x="838196" y="4495800"/>
            <a:ext cx="11353804" cy="1400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698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next years?  Physiography dataset</a:t>
            </a:r>
            <a:r>
              <a:rPr lang="en-US" sz="2000" dirty="0">
                <a:sym typeface="Symbol" panose="05050102010706020507" pitchFamily="18" charset="2"/>
              </a:rPr>
              <a:t> is useful for ACCORD, but not directly for e.g. COSMO;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Symbol" panose="05050102010706020507" pitchFamily="18" charset="2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3592513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</a:t>
            </a:r>
            <a:r>
              <a:rPr lang="en-US" sz="2000" dirty="0">
                <a:sym typeface="Symbol" panose="05050102010706020507" pitchFamily="18" charset="2"/>
              </a:rPr>
              <a:t>for better understanding:  	produce list of physiographic parameters in ECOCLIMAP and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3592513" algn="l"/>
              </a:tabLst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		</a:t>
            </a:r>
            <a:r>
              <a:rPr lang="en-US" sz="2000" b="1" dirty="0">
                <a:sym typeface="Symbol" panose="05050102010706020507" pitchFamily="18" charset="2"/>
              </a:rPr>
              <a:t>	</a:t>
            </a:r>
            <a:r>
              <a:rPr lang="en-US" sz="2000" dirty="0">
                <a:sym typeface="Symbol" panose="05050102010706020507" pitchFamily="18" charset="2"/>
              </a:rPr>
              <a:t>overlap with param. used in other consortia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 (J. Helmert, P. Samuelsson)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3951288" algn="l"/>
              </a:tabLst>
              <a:defRPr/>
            </a:pPr>
            <a:r>
              <a:rPr lang="en-US" sz="2000" dirty="0">
                <a:sym typeface="Symbol" panose="05050102010706020507" pitchFamily="18" charset="2"/>
              </a:rPr>
              <a:t>	  currently undetermined</a:t>
            </a: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597708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C17007-AFDC-4255-A926-14228237D765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1" i="0" u="none" strike="noStrike" kern="0" cap="none" spc="0" normalizeH="0" baseline="0" noProof="0" dirty="0" err="1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Eumetnet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:   </a:t>
            </a:r>
            <a:r>
              <a:rPr kumimoji="0" lang="en-GB" sz="2300" b="1" i="0" u="none" strike="noStrike" kern="0" cap="none" spc="0" normalizeH="0" baseline="0" noProof="0" dirty="0" err="1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MeteoGate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  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F13053C-69CB-48B2-A0C0-B5C18A277B3F}"/>
              </a:ext>
            </a:extLst>
          </p:cNvPr>
          <p:cNvSpPr txBox="1">
            <a:spLocks/>
          </p:cNvSpPr>
          <p:nvPr/>
        </p:nvSpPr>
        <p:spPr>
          <a:xfrm>
            <a:off x="838200" y="1383407"/>
            <a:ext cx="4735286" cy="2077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556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operational centralized European one-stop-shop platform designed to harmonize &amp; facilitate access to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meteorol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. &amp;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hydrol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. data from NMS’s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Light"/>
                <a:sym typeface="Helvetica Light"/>
              </a:rPr>
              <a:t>	(infrastructure developed by EUMETNET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Light"/>
                <a:sym typeface="Helvetica Light"/>
              </a:rPr>
              <a:t>	 to help NMS’s to share their data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A332E65-73A5-44C6-AF15-DD297710E8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14319"/>
          <a:stretch/>
        </p:blipFill>
        <p:spPr>
          <a:xfrm>
            <a:off x="5758543" y="0"/>
            <a:ext cx="6433457" cy="6048000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EEFFE64-0431-4E6E-8C9A-A9591110EFCC}"/>
              </a:ext>
            </a:extLst>
          </p:cNvPr>
          <p:cNvSpPr txBox="1">
            <a:spLocks/>
          </p:cNvSpPr>
          <p:nvPr/>
        </p:nvSpPr>
        <p:spPr>
          <a:xfrm>
            <a:off x="838195" y="3582310"/>
            <a:ext cx="4920347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63538" marR="0" lvl="0" indent="-363538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NWP products yet to be added: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opportunity!  (no obligation)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Calibri"/>
              </a:rPr>
              <a:t>	(but obligation to fulfill EU HVD regulation)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9C127D-CC21-4709-A1D1-871E1A04011E}"/>
              </a:ext>
            </a:extLst>
          </p:cNvPr>
          <p:cNvSpPr txBox="1">
            <a:spLocks/>
          </p:cNvSpPr>
          <p:nvPr/>
        </p:nvSpPr>
        <p:spPr>
          <a:xfrm>
            <a:off x="838191" y="4801516"/>
            <a:ext cx="4920347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63538" marR="0" lvl="0" indent="-363538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C-SNRWP PoC informed 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(email 08.04.26)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6A15AB9-A6A2-4DF0-BDE1-5939D12FC3C8}"/>
              </a:ext>
            </a:extLst>
          </p:cNvPr>
          <p:cNvSpPr txBox="1">
            <a:spLocks/>
          </p:cNvSpPr>
          <p:nvPr/>
        </p:nvSpPr>
        <p:spPr>
          <a:xfrm>
            <a:off x="838187" y="5988058"/>
            <a:ext cx="8632384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docu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how to publish data: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  <a:hlinkClick r:id="rId3"/>
              </a:rPr>
              <a:t>https://eumetnet.github.io/meteogate-documentation/3-publishing-data/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discussion forum: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  <a:hlinkClick r:id="rId4"/>
              </a:rPr>
              <a:t>https://github.com/orgs/Meteogate/discussions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cs typeface="Calibri"/>
              <a:sym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5807D63-8940-4940-9E56-363C3C5B7878}"/>
              </a:ext>
            </a:extLst>
          </p:cNvPr>
          <p:cNvSpPr txBox="1"/>
          <p:nvPr/>
        </p:nvSpPr>
        <p:spPr>
          <a:xfrm>
            <a:off x="7064828" y="85854"/>
            <a:ext cx="177437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Helvetica Light"/>
                <a:ea typeface="Calibri" panose="020F0502020204030204" pitchFamily="34" charset="0"/>
                <a:cs typeface="Times New Roman" panose="02020603050405020304" pitchFamily="18" charset="0"/>
                <a:sym typeface="Calibri"/>
                <a:hlinkClick r:id="rId5"/>
              </a:rPr>
              <a:t>https://meteogate.eu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cs typeface="Calibri"/>
              <a:sym typeface="Calibri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107A8B6-D99E-43B2-94D8-AC5A1BE86AFF}"/>
              </a:ext>
            </a:extLst>
          </p:cNvPr>
          <p:cNvSpPr txBox="1">
            <a:spLocks/>
          </p:cNvSpPr>
          <p:nvPr/>
        </p:nvSpPr>
        <p:spPr>
          <a:xfrm>
            <a:off x="849073" y="5334915"/>
            <a:ext cx="4920347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63538" marR="0" lvl="0" indent="-3635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Calibri"/>
              </a:rPr>
              <a:t>Plan to include engagement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Calibri"/>
              </a:rPr>
              <a:t>	ECMWF &amp; EUMETSAT as Data Providers </a:t>
            </a:r>
          </a:p>
        </p:txBody>
      </p:sp>
    </p:spTree>
    <p:extLst>
      <p:ext uri="{BB962C8B-B14F-4D97-AF65-F5344CB8AC3E}">
        <p14:creationId xmlns:p14="http://schemas.microsoft.com/office/powerpoint/2010/main" val="36901028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12</a:t>
            </a:fld>
            <a:endParaRPr lang="fr-B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1BE6A92-904C-4833-9F6E-40E1DA30C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838200"/>
            <a:ext cx="5257800" cy="510328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8B7992E-8C24-4A2E-ABE8-5370F31E799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636254"/>
            <a:ext cx="8632371" cy="5198346"/>
          </a:xfrm>
        </p:spPr>
        <p:txBody>
          <a:bodyPr wrap="square">
            <a:spAutoFit/>
          </a:bodyPr>
          <a:lstStyle/>
          <a:p>
            <a:pPr marL="271463" indent="-271463">
              <a:spcBef>
                <a:spcPts val="12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Strengths: 	</a:t>
            </a:r>
            <a:r>
              <a:rPr lang="en-US" sz="1800" b="1" dirty="0">
                <a:solidFill>
                  <a:srgbClr val="004F59"/>
                </a:solidFill>
                <a:latin typeface="+mj-lt"/>
              </a:rPr>
              <a:t>collaboration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;  </a:t>
            </a:r>
            <a:r>
              <a:rPr lang="en-US" sz="1800" b="1" dirty="0">
                <a:solidFill>
                  <a:srgbClr val="004F59"/>
                </a:solidFill>
                <a:latin typeface="+mj-lt"/>
              </a:rPr>
              <a:t>shared costs 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(e.g. </a:t>
            </a:r>
            <a:r>
              <a:rPr lang="en-US" sz="1800" dirty="0" err="1">
                <a:solidFill>
                  <a:srgbClr val="004F59"/>
                </a:solidFill>
                <a:latin typeface="+mj-lt"/>
              </a:rPr>
              <a:t>obs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); </a:t>
            </a:r>
          </a:p>
          <a:p>
            <a:pPr marL="271463" indent="-271463">
              <a:spcBef>
                <a:spcPts val="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			networking;  operational aspects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Limitations: 	diversity of membership,  limited agility, </a:t>
            </a:r>
          </a:p>
          <a:p>
            <a:pPr marL="271463" indent="-271463">
              <a:spcBef>
                <a:spcPts val="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			decision making;  limited resources, … 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Challenges: 	</a:t>
            </a:r>
            <a:r>
              <a:rPr lang="en-US" sz="1800" b="1" dirty="0">
                <a:solidFill>
                  <a:srgbClr val="004F59"/>
                </a:solidFill>
                <a:latin typeface="+mj-lt"/>
              </a:rPr>
              <a:t>AI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 (#1 concern) &amp; rapid </a:t>
            </a:r>
            <a:r>
              <a:rPr lang="en-US" sz="1800" dirty="0" err="1">
                <a:solidFill>
                  <a:srgbClr val="004F59"/>
                </a:solidFill>
                <a:latin typeface="+mj-lt"/>
              </a:rPr>
              <a:t>technolog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. changes, </a:t>
            </a:r>
          </a:p>
          <a:p>
            <a:pPr marL="271463" indent="-271463">
              <a:spcBef>
                <a:spcPts val="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			</a:t>
            </a:r>
            <a:r>
              <a:rPr lang="en-US" sz="1800" b="1" dirty="0">
                <a:solidFill>
                  <a:srgbClr val="004F59"/>
                </a:solidFill>
                <a:latin typeface="+mj-lt"/>
              </a:rPr>
              <a:t>private sector engagement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, </a:t>
            </a:r>
          </a:p>
          <a:p>
            <a:pPr marL="271463" indent="-271463">
              <a:spcBef>
                <a:spcPts val="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			maintain / consolidate authoritative voice </a:t>
            </a:r>
          </a:p>
          <a:p>
            <a:pPr marL="271463" indent="-271463">
              <a:spcBef>
                <a:spcPts val="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			+ national mandates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Ambition: 	share efforts, infrastructures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Legacy: 	</a:t>
            </a:r>
            <a:r>
              <a:rPr lang="en-US" sz="1800" b="1" dirty="0">
                <a:solidFill>
                  <a:srgbClr val="004F59"/>
                </a:solidFill>
                <a:latin typeface="+mj-lt"/>
              </a:rPr>
              <a:t>maintain EUCOS 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which requires significant effort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UKMO + M-F:	</a:t>
            </a:r>
            <a:r>
              <a:rPr lang="en-US" sz="1800" b="1" dirty="0">
                <a:solidFill>
                  <a:srgbClr val="004F59"/>
                </a:solidFill>
                <a:latin typeface="+mj-lt"/>
              </a:rPr>
              <a:t>keeping impactful (marine) observations is highest priority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AI as prime example for ‘collaboration, not only coordination’ (E-AI, MLPP)</a:t>
            </a:r>
          </a:p>
          <a:p>
            <a:pPr marL="271463" indent="-271463">
              <a:spcBef>
                <a:spcPts val="180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•	which alternative </a:t>
            </a:r>
            <a:r>
              <a:rPr lang="en-US" sz="1800" dirty="0" err="1">
                <a:solidFill>
                  <a:srgbClr val="004F59"/>
                </a:solidFill>
                <a:latin typeface="+mj-lt"/>
              </a:rPr>
              <a:t>obs</a:t>
            </a:r>
            <a:r>
              <a:rPr lang="en-US" sz="1800" dirty="0">
                <a:solidFill>
                  <a:srgbClr val="004F59"/>
                </a:solidFill>
                <a:latin typeface="+mj-lt"/>
              </a:rPr>
              <a:t> types (crowd-sourced, opportunistic, IoT, commercial, …) </a:t>
            </a:r>
          </a:p>
          <a:p>
            <a:pPr marL="271463" indent="-271463">
              <a:spcBef>
                <a:spcPts val="0"/>
              </a:spcBef>
            </a:pPr>
            <a:r>
              <a:rPr lang="en-US" sz="1800" dirty="0">
                <a:solidFill>
                  <a:srgbClr val="004F59"/>
                </a:solidFill>
                <a:latin typeface="+mj-lt"/>
              </a:rPr>
              <a:t>	should be prioritized? </a:t>
            </a:r>
            <a:r>
              <a:rPr lang="nl-NL" sz="1800" dirty="0">
                <a:solidFill>
                  <a:srgbClr val="004F59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39B6C8D-D625-4396-A5B2-389A00108DA4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1" i="0" u="none" strike="noStrike" kern="0" cap="none" spc="0" normalizeH="0" baseline="0" noProof="0" dirty="0" err="1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Eumetnet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653286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8E5BE-68FF-AB0E-8077-9E43C5295961}"/>
              </a:ext>
            </a:extLst>
          </p:cNvPr>
          <p:cNvSpPr txBox="1"/>
          <p:nvPr/>
        </p:nvSpPr>
        <p:spPr>
          <a:xfrm>
            <a:off x="3520965" y="2875758"/>
            <a:ext cx="816653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Calibri"/>
                <a:sym typeface="Calibri"/>
              </a:rPr>
              <a:t>ANY QUESTIONS?</a:t>
            </a:r>
            <a:endParaRPr kumimoji="0" lang="nl-NL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+mn-ea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67787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Christoph Schraff</a:t>
            </a:r>
          </a:p>
          <a:p>
            <a:r>
              <a:rPr lang="fr-BE" dirty="0"/>
              <a:t>C-SRNWP module manager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BE" b="0" dirty="0"/>
              <a:t>Phone: +49 69 8062 2725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b="0" dirty="0"/>
              <a:t>Email: christoph.schraff@dwd.de</a:t>
            </a:r>
          </a:p>
        </p:txBody>
      </p:sp>
    </p:spTree>
    <p:extLst>
      <p:ext uri="{BB962C8B-B14F-4D97-AF65-F5344CB8AC3E}">
        <p14:creationId xmlns:p14="http://schemas.microsoft.com/office/powerpoint/2010/main" val="75941910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EB19AD8-77D3-488D-AB80-5AF949C41DED}"/>
              </a:ext>
            </a:extLst>
          </p:cNvPr>
          <p:cNvSpPr txBox="1">
            <a:spLocks/>
          </p:cNvSpPr>
          <p:nvPr/>
        </p:nvSpPr>
        <p:spPr>
          <a:xfrm>
            <a:off x="838200" y="1464123"/>
            <a:ext cx="11353800" cy="2231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DWD: coordinating member for C-SRNWP (&amp; co-managing SRNWP-EPS) </a:t>
            </a:r>
          </a:p>
          <a:p>
            <a:pPr marL="717550" marR="0" lvl="0" indent="-3587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Christoph Schraff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remains (temporal) Module Manager</a:t>
            </a:r>
          </a:p>
          <a:p>
            <a:pPr marL="717550" marR="0" lvl="0" indent="-3587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Vanessa Schlidt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joined on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Eumetnet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 contract in July and was planned to take over as permanent Module Manager after transition phase, but left DWD again on her own wish end Feb. 2026</a:t>
            </a:r>
          </a:p>
          <a:p>
            <a:pPr marL="35877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Calibri"/>
                <a:cs typeface="Calibri"/>
                <a:sym typeface="Symbol" panose="05050102010706020507" pitchFamily="18" charset="2"/>
              </a:rPr>
              <a:t>  procedure for recruitment of a replacement not yet defined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cs typeface="Calibri"/>
              <a:sym typeface="Helvetica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DDE5621-8DC1-4DA2-B982-2CD70229CBAC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C-SRNWP:   Organization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111923-72E7-4DB4-A5CF-AA981D7FC730}"/>
              </a:ext>
            </a:extLst>
          </p:cNvPr>
          <p:cNvSpPr txBox="1">
            <a:spLocks/>
          </p:cNvSpPr>
          <p:nvPr/>
        </p:nvSpPr>
        <p:spPr>
          <a:xfrm>
            <a:off x="838200" y="4484904"/>
            <a:ext cx="1135380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Georgia (LEPL National Environment Agency) is a new cooperating NHMS of EUMETNET,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266700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participating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a.o.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in E-WFC incl. C-SRNWP, SRNWP-EPS, …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6564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8354F2-68A7-4A73-A0C7-DFB65A486336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C-SRNWP:   Organization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2C07347-E19C-494D-BD18-2129CD940F2D}"/>
              </a:ext>
            </a:extLst>
          </p:cNvPr>
          <p:cNvGrpSpPr/>
          <p:nvPr/>
        </p:nvGrpSpPr>
        <p:grpSpPr>
          <a:xfrm>
            <a:off x="838199" y="1481381"/>
            <a:ext cx="11353801" cy="1998697"/>
            <a:chOff x="838199" y="1481381"/>
            <a:chExt cx="11353801" cy="1998697"/>
          </a:xfrm>
        </p:grpSpPr>
        <p:sp>
          <p:nvSpPr>
            <p:cNvPr id="4" name="Text Placeholder 8">
              <a:extLst>
                <a:ext uri="{FF2B5EF4-FFF2-40B4-BE49-F238E27FC236}">
                  <a16:creationId xmlns:a16="http://schemas.microsoft.com/office/drawing/2014/main" id="{91E4D769-B30B-47FA-A418-77041EB03DD9}"/>
                </a:ext>
              </a:extLst>
            </p:cNvPr>
            <p:cNvSpPr txBox="1">
              <a:spLocks/>
            </p:cNvSpPr>
            <p:nvPr/>
          </p:nvSpPr>
          <p:spPr>
            <a:xfrm>
              <a:off x="838199" y="1481381"/>
              <a:ext cx="11353801" cy="199439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>
              <a:lvl1pPr marL="0" marR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None/>
                <a:tabLst/>
                <a:defRPr kumimoji="0" sz="1500" b="0" i="0" u="none" strike="noStrike" cap="none" spc="0" normalizeH="0" baseline="0" dirty="0">
                  <a:ln>
                    <a:noFill/>
                  </a:ln>
                  <a:solidFill>
                    <a:srgbClr val="004F59"/>
                  </a:solidFill>
                  <a:effectLst/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  <a:lvl2pPr marL="723900" marR="0" indent="-2667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1234439" marR="0" indent="-320039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17272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21844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26416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30988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35560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40132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discussion on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role and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structure of C-SRNWP 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Expert Teams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continues</a:t>
              </a:r>
            </a:p>
            <a:p>
              <a:pPr marL="711200" marR="0" lvl="0" indent="-355600" algn="l" defTabSz="91440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Pct val="100000"/>
                <a:buFont typeface="Symbol" panose="05050102010706020507" pitchFamily="18" charset="2"/>
                <a:buChar char="-"/>
                <a:tabLst>
                  <a:tab pos="4300538" algn="l"/>
                </a:tabLst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ETs are still needed</a:t>
              </a:r>
            </a:p>
            <a:p>
              <a:pPr marL="711200" marR="0" lvl="0" indent="-355600" algn="l" defTabSz="91440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Pct val="100000"/>
                <a:buFont typeface="Symbol" panose="05050102010706020507" pitchFamily="18" charset="2"/>
                <a:buChar char="-"/>
                <a:tabLst>
                  <a:tab pos="711200" algn="l"/>
                  <a:tab pos="4300538" algn="l"/>
                </a:tabLst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transversal projects / working groups to collaborate on “hot topics” (e.g.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hectometric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 scale modeling)</a:t>
              </a:r>
            </a:p>
            <a:p>
              <a:pPr marL="711200" marR="0" lvl="0" indent="-355600" algn="l" defTabSz="91440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Pct val="100000"/>
                <a:buFont typeface="Symbol" panose="05050102010706020507" pitchFamily="18" charset="2"/>
                <a:buChar char="-"/>
                <a:tabLst>
                  <a:tab pos="4300538" algn="l"/>
                </a:tabLst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AI: more collaboration with E-AI   </a:t>
              </a:r>
            </a:p>
            <a:p>
              <a:pPr marL="357187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 typeface="Arial"/>
                <a:buNone/>
                <a:tabLst>
                  <a:tab pos="711200" algn="l"/>
                  <a:tab pos="4300538" algn="l"/>
                </a:tabLst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Symbol" panose="05050102010706020507" pitchFamily="18" charset="2"/>
                </a:rPr>
                <a:t>	   invite E-AI  representative to report on EWGLAM meetings on a regular basis?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endParaRPr>
            </a:p>
          </p:txBody>
        </p:sp>
        <p:sp>
          <p:nvSpPr>
            <p:cNvPr id="6" name="Text Placeholder 8">
              <a:extLst>
                <a:ext uri="{FF2B5EF4-FFF2-40B4-BE49-F238E27FC236}">
                  <a16:creationId xmlns:a16="http://schemas.microsoft.com/office/drawing/2014/main" id="{498AC62E-22EF-4B76-AE81-ECABAFAD016B}"/>
                </a:ext>
              </a:extLst>
            </p:cNvPr>
            <p:cNvSpPr txBox="1">
              <a:spLocks/>
            </p:cNvSpPr>
            <p:nvPr/>
          </p:nvSpPr>
          <p:spPr>
            <a:xfrm>
              <a:off x="4629241" y="2877181"/>
              <a:ext cx="878930" cy="3416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>
              <a:lvl1pPr marL="0" marR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None/>
                <a:tabLst/>
                <a:defRPr kumimoji="0" sz="1500" b="0" i="0" u="none" strike="noStrike" cap="none" spc="0" normalizeH="0" baseline="0" dirty="0">
                  <a:ln>
                    <a:noFill/>
                  </a:ln>
                  <a:solidFill>
                    <a:srgbClr val="004F59"/>
                  </a:solidFill>
                  <a:effectLst/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  <a:lvl2pPr marL="723900" marR="0" indent="-2667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1234439" marR="0" indent="-320039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17272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21844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26416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30988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35560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40132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marL="642937" marR="0" lvl="0" indent="-2857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Wingdings" panose="05000000000000000000" pitchFamily="2" charset="2"/>
                <a:buChar char="ü"/>
                <a:tabLst>
                  <a:tab pos="4300538" algn="l"/>
                </a:tabLst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 </a:t>
              </a:r>
            </a:p>
          </p:txBody>
        </p:sp>
        <p:sp>
          <p:nvSpPr>
            <p:cNvPr id="7" name="Text Placeholder 8">
              <a:extLst>
                <a:ext uri="{FF2B5EF4-FFF2-40B4-BE49-F238E27FC236}">
                  <a16:creationId xmlns:a16="http://schemas.microsoft.com/office/drawing/2014/main" id="{51ADE4C6-56F6-4097-8C26-DD7F0FF7CF38}"/>
                </a:ext>
              </a:extLst>
            </p:cNvPr>
            <p:cNvSpPr txBox="1">
              <a:spLocks/>
            </p:cNvSpPr>
            <p:nvPr/>
          </p:nvSpPr>
          <p:spPr>
            <a:xfrm>
              <a:off x="9876148" y="3138446"/>
              <a:ext cx="878930" cy="3416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>
              <a:lvl1pPr marL="0" marR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None/>
                <a:tabLst/>
                <a:defRPr kumimoji="0" sz="1500" b="0" i="0" u="none" strike="noStrike" cap="none" spc="0" normalizeH="0" baseline="0" dirty="0">
                  <a:ln>
                    <a:noFill/>
                  </a:ln>
                  <a:solidFill>
                    <a:srgbClr val="004F59"/>
                  </a:solidFill>
                  <a:effectLst/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  <a:lvl2pPr marL="723900" marR="0" indent="-2667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1234439" marR="0" indent="-320039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17272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21844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26416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30988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35560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4013200" marR="0" indent="-355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•"/>
                <a:tabLst/>
                <a:defRPr sz="28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marL="642937" marR="0" lvl="0" indent="-2857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Wingdings" panose="05000000000000000000" pitchFamily="2" charset="2"/>
                <a:buChar char="ü"/>
                <a:tabLst>
                  <a:tab pos="4300538" algn="l"/>
                </a:tabLst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4F59"/>
                  </a:solidFill>
                  <a:effectLst/>
                  <a:uLnTx/>
                  <a:uFillTx/>
                  <a:latin typeface="Helvetica Light"/>
                  <a:sym typeface="Helvetica Light"/>
                </a:rPr>
                <a:t> </a:t>
              </a:r>
            </a:p>
          </p:txBody>
        </p:sp>
      </p:grp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23103DD-691C-45BB-9D41-62522EDE4B89}"/>
              </a:ext>
            </a:extLst>
          </p:cNvPr>
          <p:cNvSpPr txBox="1">
            <a:spLocks/>
          </p:cNvSpPr>
          <p:nvPr/>
        </p:nvSpPr>
        <p:spPr>
          <a:xfrm>
            <a:off x="838196" y="3560547"/>
            <a:ext cx="1122317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under discussion:   new ET on data handling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?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   (replacing ET’s link with application, system aspects?)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14EA789-6719-4D95-8DF6-DE3000FDD7A2}"/>
              </a:ext>
            </a:extLst>
          </p:cNvPr>
          <p:cNvSpPr txBox="1">
            <a:spLocks/>
          </p:cNvSpPr>
          <p:nvPr/>
        </p:nvSpPr>
        <p:spPr>
          <a:xfrm>
            <a:off x="838196" y="4202807"/>
            <a:ext cx="10896600" cy="1871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ET chairs: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ET VER (diagnostics, validation and verification):  Marion Mittermaier replaced by </a:t>
            </a:r>
          </a:p>
          <a:p>
            <a:pPr marL="35560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		    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Rachel North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(UK Met Office)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32337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New vacant ET Chairs: 	 –  ET-DA (Data Assimilation and Use of Observations)</a:t>
            </a:r>
          </a:p>
          <a:p>
            <a:pPr marL="35560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32337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–  ET-SURF (Surface and soil processes (model and data assimilation))</a:t>
            </a:r>
          </a:p>
        </p:txBody>
      </p:sp>
    </p:spTree>
    <p:extLst>
      <p:ext uri="{BB962C8B-B14F-4D97-AF65-F5344CB8AC3E}">
        <p14:creationId xmlns:p14="http://schemas.microsoft.com/office/powerpoint/2010/main" val="113771781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4</a:t>
            </a:fld>
            <a:endParaRPr lang="fr-BE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D1AC868-D2F3-40C7-9B42-E6075CC507A9}"/>
              </a:ext>
            </a:extLst>
          </p:cNvPr>
          <p:cNvSpPr txBox="1">
            <a:spLocks/>
          </p:cNvSpPr>
          <p:nvPr/>
        </p:nvSpPr>
        <p:spPr>
          <a:xfrm>
            <a:off x="838200" y="1464931"/>
            <a:ext cx="11201400" cy="4681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556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EWGLAM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Meeting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2025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:  22 – 25 Sept. 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358775" algn="l"/>
              </a:tabLst>
              <a:defRPr/>
            </a:pPr>
            <a:r>
              <a:rPr lang="en-US" sz="2400" dirty="0"/>
              <a:t>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in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Norrköping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, Sweden, hosted by SMHI 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233680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participants: 80 in person + 76 remote, from &gt; 80 % of C-SRNWP members, positive feedback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233680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special topic:	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“Navigating the Future of High-Resolution NWP: </a:t>
            </a:r>
          </a:p>
          <a:p>
            <a:pPr marL="35560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>
                <a:tab pos="2336800" algn="l"/>
                <a:tab pos="4300538" algn="l"/>
              </a:tabLst>
              <a:defRPr/>
            </a:pPr>
            <a:r>
              <a:rPr lang="en-US" sz="2200" dirty="0"/>
              <a:t>	 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Embracing AI, Sub-Kilometer Scales, and the Evolution of HPC” 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3 invited talks (stretched grid or LAM MLWP;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hectometric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NWP; E-AI); </a:t>
            </a:r>
          </a:p>
          <a:p>
            <a:pPr marL="35560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>
                <a:tab pos="719138" algn="l"/>
                <a:tab pos="4300538" algn="l"/>
              </a:tabLst>
              <a:defRPr/>
            </a:pPr>
            <a:r>
              <a:rPr lang="en-US" sz="2000" dirty="0"/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Helvetica Light"/>
                <a:sym typeface="Helvetica Light"/>
              </a:rPr>
              <a:t>consortia talks; 7 thematic + 4 parallel sessions; posters etc. 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available on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  <a:hlinkClick r:id="rId2"/>
              </a:rPr>
              <a:t>https://www.srnwp.eu/content/annualMeetings/2025/default.htm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:</a:t>
            </a:r>
          </a:p>
          <a:p>
            <a:pPr marL="355600"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719138" algn="l"/>
                <a:tab pos="4300538" algn="l"/>
              </a:tabLst>
              <a:defRPr/>
            </a:pPr>
            <a:r>
              <a:rPr lang="en-US" sz="2200" dirty="0"/>
              <a:t>	all </a:t>
            </a:r>
            <a:r>
              <a:rPr lang="en-US" sz="2200" b="1" dirty="0"/>
              <a:t>presentation slides</a:t>
            </a:r>
            <a:r>
              <a:rPr lang="en-US" sz="2000" dirty="0"/>
              <a:t>, recordings, posters, agenda, list of participants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2689225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final discussion: 	how to verify ML-WP and compare with NWP</a:t>
            </a:r>
          </a:p>
          <a:p>
            <a:pPr marL="35560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2689225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(physical, inter-variable, temporal consistencies;  scales; </a:t>
            </a:r>
          </a:p>
          <a:p>
            <a:pPr marL="35560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2689225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choice of scores to show added value of other method, etc.)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5BE80D-15ED-4290-BDBB-DFF009FBA9C3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26486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C-SRNWP_1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(exchange of information)</a:t>
            </a: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: 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454C7E5-3B12-47A2-A2CF-47A8657A7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" t="24151" r="10484" b="28606"/>
          <a:stretch/>
        </p:blipFill>
        <p:spPr bwMode="auto">
          <a:xfrm>
            <a:off x="6476996" y="612305"/>
            <a:ext cx="5715004" cy="175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47753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5</a:t>
            </a:fld>
            <a:endParaRPr lang="fr-BE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8C013A25-72FC-43DC-A062-493432DCEEC9}"/>
              </a:ext>
            </a:extLst>
          </p:cNvPr>
          <p:cNvSpPr txBox="1">
            <a:spLocks/>
          </p:cNvSpPr>
          <p:nvPr/>
        </p:nvSpPr>
        <p:spPr>
          <a:xfrm>
            <a:off x="838200" y="1359088"/>
            <a:ext cx="10896600" cy="5068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63538" marR="0" lvl="0" indent="-36353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28 Sept. – 1 Oct. 2026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,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360363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kindly hosted by Met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Éireann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360363" algn="l"/>
              </a:tabLst>
              <a:defRPr/>
            </a:pPr>
            <a:r>
              <a:rPr lang="en-US" sz="2400" dirty="0"/>
              <a:t>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in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Kilkenny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, hybrid format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360363" algn="l"/>
              </a:tabLst>
              <a:defRPr/>
            </a:pPr>
            <a:endParaRPr lang="en-US" sz="2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3603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Helvetica Light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tabLst>
                <a:tab pos="360363" algn="l"/>
              </a:tabLst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Helvetica Light"/>
            </a:endParaRPr>
          </a:p>
          <a:p>
            <a:pPr marL="363538" marR="0" lvl="0" indent="-36353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Special topic:	“Verifying the Future: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Intercomparison of ML and NWP Models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”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tabLst>
                <a:tab pos="363538" algn="l"/>
              </a:tabLst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			 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(choice of methods, metrics, variables, …, consistencies, scales)</a:t>
            </a:r>
          </a:p>
          <a:p>
            <a:pPr marL="363538" marR="0" lvl="0" indent="-36353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63538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Deadline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for online registration &amp; submitting proposals for talks / posters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>
                <a:tab pos="363538" algn="l"/>
              </a:tabLst>
              <a:defRPr/>
            </a:pPr>
            <a:r>
              <a:rPr lang="en-US" sz="2400" dirty="0"/>
              <a:t>	on </a:t>
            </a:r>
            <a:r>
              <a:rPr lang="en-US" sz="240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https://met.ie/ewglam2026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/>
              <a:t>:   </a:t>
            </a:r>
            <a:r>
              <a:rPr lang="en-US" sz="2400" b="1" dirty="0">
                <a:solidFill>
                  <a:srgbClr val="7030A0"/>
                </a:solidFill>
              </a:rPr>
              <a:t>1</a:t>
            </a:r>
            <a:r>
              <a:rPr lang="en-US" sz="2400" b="1" baseline="30000" dirty="0">
                <a:solidFill>
                  <a:srgbClr val="7030A0"/>
                </a:solidFill>
              </a:rPr>
              <a:t>st</a:t>
            </a:r>
            <a:r>
              <a:rPr lang="en-US" sz="2400" b="1" dirty="0">
                <a:solidFill>
                  <a:srgbClr val="7030A0"/>
                </a:solidFill>
              </a:rPr>
              <a:t> June</a:t>
            </a:r>
            <a:r>
              <a:rPr lang="en-US" sz="2400" dirty="0"/>
              <a:t> 2026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Helvetica 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63538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Helvetica Light"/>
                <a:cs typeface="Calibri"/>
                <a:sym typeface="Calibri"/>
              </a:rPr>
              <a:t>(no travel funding any more for participants from C-SRNWP Members States)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E313EE9-198E-4D5B-BF1F-EDD0D228DA61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C-SRNWP_1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(exchange of information)</a:t>
            </a: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: 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  EWGLAM Meeting 2026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pic>
        <p:nvPicPr>
          <p:cNvPr id="6" name="Picture 2" descr="The 48th European Working Group on Limited-Area Modelling (EWGLAM) and 33rd Short Range NWP (SRNWP) EUMETNET meetings">
            <a:extLst>
              <a:ext uri="{FF2B5EF4-FFF2-40B4-BE49-F238E27FC236}">
                <a16:creationId xmlns:a16="http://schemas.microsoft.com/office/drawing/2014/main" id="{AE4A8EE4-0115-44AB-ABE9-E889D664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962" y="1180491"/>
            <a:ext cx="6297038" cy="286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738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8C013A25-72FC-43DC-A062-493432DCEEC9}"/>
              </a:ext>
            </a:extLst>
          </p:cNvPr>
          <p:cNvSpPr txBox="1">
            <a:spLocks/>
          </p:cNvSpPr>
          <p:nvPr/>
        </p:nvSpPr>
        <p:spPr>
          <a:xfrm>
            <a:off x="838201" y="1446176"/>
            <a:ext cx="5965376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58775" marR="0" lvl="0" indent="-358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idea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to create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joint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E-AI – C-SRNWP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Working Group 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verification / evaluation / intercomparison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358775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of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ML-WP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and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NWP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model forecasts</a:t>
            </a:r>
          </a:p>
          <a:p>
            <a:pPr marL="719138" marR="0" lvl="1" indent="-360363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under the roof of E-AI </a:t>
            </a:r>
          </a:p>
          <a:p>
            <a:pPr marL="719138" marR="0" lvl="1" indent="-360363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(2 –) 3 ‘facilitators’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(experts mainly in verification)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cs typeface="Calibri"/>
                <a:sym typeface="Helvetica Light"/>
              </a:rPr>
              <a:t>, role to be defined</a:t>
            </a:r>
          </a:p>
        </p:txBody>
      </p:sp>
      <p:graphicFrame>
        <p:nvGraphicFramePr>
          <p:cNvPr id="7" name="Tabelle 2">
            <a:extLst>
              <a:ext uri="{FF2B5EF4-FFF2-40B4-BE49-F238E27FC236}">
                <a16:creationId xmlns:a16="http://schemas.microsoft.com/office/drawing/2014/main" id="{F95916D6-AB2C-4F5F-B53A-0D75344E1825}"/>
              </a:ext>
            </a:extLst>
          </p:cNvPr>
          <p:cNvGraphicFramePr/>
          <p:nvPr/>
        </p:nvGraphicFramePr>
        <p:xfrm>
          <a:off x="6803576" y="617206"/>
          <a:ext cx="5377037" cy="5450153"/>
        </p:xfrm>
        <a:graphic>
          <a:graphicData uri="http://schemas.openxmlformats.org/drawingml/2006/table">
            <a:tbl>
              <a:tblPr/>
              <a:tblGrid>
                <a:gridCol w="56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0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2255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1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AI Data Readiness &amp; Data Curation </a:t>
                      </a:r>
                    </a:p>
                    <a:p>
                      <a:pPr algn="just" defTabSz="91440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GB" sz="11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(e.g. Data Sets Preparation &amp; </a:t>
                      </a:r>
                      <a:r>
                        <a:rPr lang="en-GB" sz="11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Managem</a:t>
                      </a:r>
                      <a:r>
                        <a:rPr lang="en-GB" sz="11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., Standards, IPR, </a:t>
                      </a:r>
                      <a:r>
                        <a:rPr lang="en-GB" sz="11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Labellng</a:t>
                      </a:r>
                      <a:r>
                        <a:rPr lang="en-GB" sz="11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)</a:t>
                      </a:r>
                      <a:endParaRPr lang="en-US" sz="11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289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2</a:t>
                      </a:r>
                      <a:endParaRPr lang="en-US" sz="14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LLM </a:t>
                      </a:r>
                      <a:r>
                        <a:rPr lang="en-GB" sz="1400" b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Implementation and Services</a:t>
                      </a:r>
                      <a:endParaRPr lang="en-US" sz="1400" b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087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3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AI Operationalisation, Maintenance &amp; QC, </a:t>
                      </a:r>
                      <a:r>
                        <a:rPr lang="en-GB" sz="1400" b="0" u="none" strike="noStrike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MLOps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885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4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AI Sensing &amp; </a:t>
                      </a: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Novel </a:t>
                      </a:r>
                      <a:r>
                        <a:rPr lang="en-GB" sz="1400" b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Obs</a:t>
                      </a: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– with EMN OBS Programme</a:t>
                      </a:r>
                      <a:endParaRPr lang="en-US" sz="1400" b="0" u="none" strike="noStrike" dirty="0">
                        <a:solidFill>
                          <a:srgbClr val="C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 Light"/>
                          <a:ea typeface="Calibri"/>
                        </a:rPr>
                        <a:t>starting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213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5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AI-based Info Condensation &amp; Communication, AI-based HIW Warnings, Personalisation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with WG2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343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6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Nowcasting  – 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jointly with E-NWC</a:t>
                      </a:r>
                      <a:endParaRPr lang="en-US" sz="1400" b="0" u="none" strike="noStrike" dirty="0">
                        <a:solidFill>
                          <a:srgbClr val="C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026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7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AI in the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Aviation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Support Programme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(CBCF)</a:t>
                      </a:r>
                      <a:endParaRPr lang="en-US" sz="1400" b="0" u="none" strike="noStrike" dirty="0">
                        <a:solidFill>
                          <a:srgbClr val="C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 Light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939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8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Ethics Questions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 Light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851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 9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AI Frameworks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with WG3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763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WG10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Data Rescue  – 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jointly with EMN Climate Programme</a:t>
                      </a:r>
                      <a:endParaRPr lang="en-US" sz="1400" b="0" u="none" strike="noStrike" dirty="0">
                        <a:solidFill>
                          <a:srgbClr val="C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2915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0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WG11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Regional Downscaling for Climate Impact Analysis –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jointly with EUMETNET Climate Programme</a:t>
                      </a:r>
                      <a:endParaRPr lang="en-US" sz="1400" b="0" u="none" strike="noStrike" dirty="0">
                        <a:solidFill>
                          <a:srgbClr val="C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461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WG12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QC  –   </a:t>
                      </a:r>
                      <a:r>
                        <a:rPr lang="en-GB" sz="1400" b="0" u="none" strike="noStrike" dirty="0">
                          <a:solidFill>
                            <a:srgbClr val="C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jointly with EUMETNET Climate Programme</a:t>
                      </a:r>
                      <a:endParaRPr lang="en-US" sz="1400" b="0" u="none" strike="noStrike" dirty="0">
                        <a:solidFill>
                          <a:srgbClr val="C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427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WG13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Data Fusion and PostProcessing (PP)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2845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ATS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Anemoi Technical Subgroup (ATS)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active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9202"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DTG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DAWID Technical Subgroup (DTS)</a:t>
                      </a:r>
                      <a:endParaRPr lang="en-U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  <a:lvl2pPr marL="0" marR="0" indent="457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2pPr>
                      <a:lvl3pPr marL="0" marR="0" indent="914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3pPr>
                      <a:lvl4pPr marL="0" marR="0" indent="1371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4pPr>
                      <a:lvl5pPr marL="0" marR="0" indent="18288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5pPr>
                      <a:lvl6pPr marL="0" marR="0" indent="22860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6pPr>
                      <a:lvl7pPr marL="0" marR="0" indent="27432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7pPr>
                      <a:lvl8pPr marL="0" marR="0" indent="32004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8pPr>
                      <a:lvl9pPr marL="0" marR="0" indent="365760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9pPr>
                    </a:lstStyle>
                    <a:p>
                      <a:pPr algn="just" defTabSz="914400">
                        <a:lnSpc>
                          <a:spcPct val="107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uFillTx/>
                          <a:latin typeface="Calibri"/>
                          <a:ea typeface="Calibri"/>
                        </a:rPr>
                        <a:t>starting</a:t>
                      </a:r>
                      <a:endParaRPr lang="en-US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50760" marR="507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9B1C3E9E-6A1D-48A1-BCA0-A5E383259E28}"/>
              </a:ext>
            </a:extLst>
          </p:cNvPr>
          <p:cNvSpPr txBox="1">
            <a:spLocks/>
          </p:cNvSpPr>
          <p:nvPr/>
        </p:nvSpPr>
        <p:spPr>
          <a:xfrm rot="19343744">
            <a:off x="8615922" y="3275112"/>
            <a:ext cx="1458629" cy="307777"/>
          </a:xfrm>
          <a:prstGeom prst="rect">
            <a:avLst/>
          </a:prstGeom>
          <a:solidFill>
            <a:srgbClr val="FFFFE7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WG’s in E-AI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9862645-10B9-437C-8A5E-996181D426E1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C-SRNWP:   </a:t>
            </a:r>
            <a:r>
              <a:rPr lang="en-GB" sz="2300" b="0" dirty="0">
                <a:solidFill>
                  <a:srgbClr val="C08724"/>
                </a:solidFill>
                <a:latin typeface="Helvetica"/>
                <a:cs typeface="Helvetica"/>
              </a:rPr>
              <a:t>exchange of info / o</a:t>
            </a:r>
            <a:r>
              <a:rPr kumimoji="0" lang="en-GB" sz="2300" b="0" i="0" u="none" strike="noStrike" kern="0" cap="none" spc="0" normalizeH="0" baseline="0" noProof="0" dirty="0" err="1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rganization</a:t>
            </a:r>
            <a:endParaRPr kumimoji="0" lang="en-GB" sz="2300" b="0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4961478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7</a:t>
            </a:fld>
            <a:endParaRPr lang="fr-BE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09EDD2C-8547-4D0A-8CB8-C015327CEA5A}"/>
              </a:ext>
            </a:extLst>
          </p:cNvPr>
          <p:cNvSpPr txBox="1">
            <a:spLocks/>
          </p:cNvSpPr>
          <p:nvPr/>
        </p:nvSpPr>
        <p:spPr>
          <a:xfrm>
            <a:off x="838200" y="1426026"/>
            <a:ext cx="10896600" cy="328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556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ObsSET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Meeting (4 – 5 June 2025) with participation of C-SRNWP MM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Helvetica Light"/>
                <a:sym typeface="Helvetica Light"/>
              </a:rPr>
              <a:t>(online)</a:t>
            </a:r>
          </a:p>
          <a:p>
            <a:pPr marL="35560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Schraff: “novelties and issues linked to the use of observations in LAM NWP models”</a:t>
            </a:r>
          </a:p>
          <a:p>
            <a:pPr marL="35560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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SRNWP community: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requests for more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wind-optimized radar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scans and better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metadata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transparency and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harmonized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radar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quality control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across countries, </a:t>
            </a:r>
          </a:p>
          <a:p>
            <a:pPr marL="355600"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tabLst>
                <a:tab pos="4300538" algn="l"/>
              </a:tabLst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Helvetica Light"/>
            </a:endParaRP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has interest in expanding the use of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multi-network surface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observations, </a:t>
            </a:r>
          </a:p>
          <a:p>
            <a:pPr marL="711200" marR="0" lvl="0" indent="-355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requests an improved access to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crowd-sourced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data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F059D9-DD45-4E2A-A97B-F417D97B5323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C-SRNWP_1:   exchange of information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6584B06-FEC9-4319-A7FB-7CF856945D09}"/>
              </a:ext>
            </a:extLst>
          </p:cNvPr>
          <p:cNvSpPr txBox="1">
            <a:spLocks/>
          </p:cNvSpPr>
          <p:nvPr/>
        </p:nvSpPr>
        <p:spPr>
          <a:xfrm>
            <a:off x="1569745" y="3466055"/>
            <a:ext cx="9043826" cy="307777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  PFAC proposes to fund </a:t>
            </a:r>
            <a:r>
              <a:rPr kumimoji="0" lang="en-US" sz="18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(from ‘surplus’)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development of unified OPERA quality index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E12B8412-DA05-4609-B7DB-39C6EE7D154C}"/>
              </a:ext>
            </a:extLst>
          </p:cNvPr>
          <p:cNvSpPr txBox="1">
            <a:spLocks/>
          </p:cNvSpPr>
          <p:nvPr/>
        </p:nvSpPr>
        <p:spPr>
          <a:xfrm>
            <a:off x="1591512" y="4717911"/>
            <a:ext cx="10143288" cy="861774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  PFAC proposes to fund one-off development towards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operational PWS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Service in 2027 (IoT)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dirty="0">
                <a:sym typeface="Symbol" panose="05050102010706020507" pitchFamily="18" charset="2"/>
              </a:rPr>
              <a:t>	(Netatmo, </a:t>
            </a:r>
            <a:r>
              <a:rPr lang="en-US" sz="1800" dirty="0" err="1">
                <a:sym typeface="Symbol" panose="05050102010706020507" pitchFamily="18" charset="2"/>
              </a:rPr>
              <a:t>InfoClimat</a:t>
            </a:r>
            <a:r>
              <a:rPr lang="en-US" sz="1800" dirty="0">
                <a:sym typeface="Symbol" panose="05050102010706020507" pitchFamily="18" charset="2"/>
              </a:rPr>
              <a:t>, </a:t>
            </a:r>
            <a:r>
              <a:rPr lang="en-US" sz="1800" dirty="0" err="1">
                <a:sym typeface="Symbol" panose="05050102010706020507" pitchFamily="18" charset="2"/>
              </a:rPr>
              <a:t>MeteoNetwork</a:t>
            </a:r>
            <a:r>
              <a:rPr lang="en-US" sz="1800" dirty="0">
                <a:sym typeface="Symbol" panose="05050102010706020507" pitchFamily="18" charset="2"/>
              </a:rPr>
              <a:t> – 300,000+ PWS stations; QC flags; …)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dirty="0">
                <a:sym typeface="Symbol" panose="05050102010706020507" pitchFamily="18" charset="2"/>
              </a:rPr>
              <a:t>	</a:t>
            </a:r>
            <a:r>
              <a:rPr lang="en-US" sz="1800" dirty="0">
                <a:solidFill>
                  <a:srgbClr val="7030A0"/>
                </a:solidFill>
                <a:sym typeface="Symbol" panose="05050102010706020507" pitchFamily="18" charset="2"/>
              </a:rPr>
              <a:t>(far more (additional!) funding required for continuous operational PWS Service!)</a:t>
            </a:r>
          </a:p>
        </p:txBody>
      </p:sp>
    </p:spTree>
    <p:extLst>
      <p:ext uri="{BB962C8B-B14F-4D97-AF65-F5344CB8AC3E}">
        <p14:creationId xmlns:p14="http://schemas.microsoft.com/office/powerpoint/2010/main" val="27508943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fr-BE" sz="1400" b="1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BE" sz="1400" b="1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Helvetica"/>
              <a:cs typeface="Calibri"/>
              <a:sym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01E02C-AA46-4169-895F-FC12D50BAC84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C-SRNWP_1:   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web site of C-SRNWP:  www.srnwp.eu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62263D-E404-4A6A-AF6D-C0D90A8D6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55" y="1039535"/>
            <a:ext cx="9572571" cy="4950857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499861BB-6BC6-472E-B6EC-C7520D2133F8}"/>
              </a:ext>
            </a:extLst>
          </p:cNvPr>
          <p:cNvSpPr txBox="1">
            <a:spLocks/>
          </p:cNvSpPr>
          <p:nvPr/>
        </p:nvSpPr>
        <p:spPr>
          <a:xfrm>
            <a:off x="4332514" y="5334002"/>
            <a:ext cx="3079286" cy="246221"/>
          </a:xfrm>
          <a:prstGeom prst="rect">
            <a:avLst/>
          </a:prstGeom>
          <a:solidFill>
            <a:srgbClr val="DDFBFF"/>
          </a:solidFill>
          <a:ln w="12700">
            <a:solidFill>
              <a:srgbClr val="004F59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3600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  1 year ago: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needs to be updated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Symbol" panose="05050102010706020507" pitchFamily="18" charset="2"/>
            </a:endParaRP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ECB537F0-9877-48EB-84C0-65FC5F97BF2F}"/>
              </a:ext>
            </a:extLst>
          </p:cNvPr>
          <p:cNvSpPr txBox="1">
            <a:spLocks/>
          </p:cNvSpPr>
          <p:nvPr/>
        </p:nvSpPr>
        <p:spPr>
          <a:xfrm>
            <a:off x="7794170" y="3135087"/>
            <a:ext cx="1393372" cy="307777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updated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A9E7C7-B8AD-43CB-97AA-ED0CFDCC506E}"/>
              </a:ext>
            </a:extLst>
          </p:cNvPr>
          <p:cNvSpPr txBox="1">
            <a:spLocks/>
          </p:cNvSpPr>
          <p:nvPr/>
        </p:nvSpPr>
        <p:spPr>
          <a:xfrm>
            <a:off x="4911659" y="2684672"/>
            <a:ext cx="2142284" cy="646716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algn="ctr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info on operational</a:t>
            </a:r>
            <a:r>
              <a:rPr kumimoji="0" lang="en-US" sz="1600" i="0" u="none" strike="noStrike" kern="0" cap="none" spc="0" normalizeH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 NWP configs partly updated; </a:t>
            </a:r>
          </a:p>
          <a:p>
            <a:pPr marR="0" lvl="0" algn="ctr" defTabSz="914400" rtl="0" eaLnBrk="1" fontAlgn="auto" latinLnBrk="0" hangingPunct="1">
              <a:lnSpc>
                <a:spcPts val="16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1300" i="0" u="none" strike="noStrike" kern="0" cap="none" spc="0" normalizeH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working units to be updated</a:t>
            </a:r>
            <a:endParaRPr kumimoji="0" lang="en-US" sz="130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Symbol" panose="05050102010706020507" pitchFamily="18" charset="2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8A94E5D-E502-4EDF-9D8F-DFCC93E8F921}"/>
              </a:ext>
            </a:extLst>
          </p:cNvPr>
          <p:cNvSpPr txBox="1">
            <a:spLocks/>
          </p:cNvSpPr>
          <p:nvPr/>
        </p:nvSpPr>
        <p:spPr>
          <a:xfrm>
            <a:off x="2808511" y="2834435"/>
            <a:ext cx="1393372" cy="492443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List of</a:t>
            </a:r>
            <a:r>
              <a:rPr kumimoji="0" lang="en-US" sz="1600" i="0" u="none" strike="noStrike" kern="0" cap="none" spc="0" normalizeH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 contact points updated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Symbol" panose="05050102010706020507" pitchFamily="18" charset="2"/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EC42B31-8A31-45EC-AF2B-48EDE38FD9C9}"/>
              </a:ext>
            </a:extLst>
          </p:cNvPr>
          <p:cNvSpPr txBox="1">
            <a:spLocks/>
          </p:cNvSpPr>
          <p:nvPr/>
        </p:nvSpPr>
        <p:spPr>
          <a:xfrm>
            <a:off x="5213569" y="5000691"/>
            <a:ext cx="1546457" cy="246221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ET to be </a:t>
            </a:r>
            <a:r>
              <a:rPr kumimoji="0" lang="en-US" sz="1600" i="0" u="none" strike="noStrike" kern="0" cap="none" spc="0" normalizeH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updated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004F59"/>
              </a:solidFill>
              <a:effectLst/>
              <a:uLnTx/>
              <a:uFillTx/>
              <a:latin typeface="Helvetica Light"/>
              <a:sym typeface="Symbol" panose="05050102010706020507" pitchFamily="18" charset="2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F4FC594-E495-427F-9F91-73F08CB63146}"/>
              </a:ext>
            </a:extLst>
          </p:cNvPr>
          <p:cNvSpPr txBox="1">
            <a:spLocks/>
          </p:cNvSpPr>
          <p:nvPr/>
        </p:nvSpPr>
        <p:spPr>
          <a:xfrm>
            <a:off x="8284029" y="5134689"/>
            <a:ext cx="393599" cy="246221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ok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29CA67D-A2FF-47F6-92CD-0085A3187F33}"/>
              </a:ext>
            </a:extLst>
          </p:cNvPr>
          <p:cNvSpPr txBox="1">
            <a:spLocks/>
          </p:cNvSpPr>
          <p:nvPr/>
        </p:nvSpPr>
        <p:spPr>
          <a:xfrm>
            <a:off x="2917380" y="5036711"/>
            <a:ext cx="706191" cy="246221"/>
          </a:xfrm>
          <a:prstGeom prst="rect">
            <a:avLst/>
          </a:prstGeom>
          <a:solidFill>
            <a:srgbClr val="FFFFE7"/>
          </a:solidFill>
          <a:ln w="12700">
            <a:solidFill>
              <a:schemeClr val="bg1">
                <a:lumMod val="85000"/>
              </a:schemeClr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6000" tIns="0" rIns="0" bIns="0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Symbol" panose="05050102010706020507" pitchFamily="18" charset="2"/>
              </a:rPr>
              <a:t>frozen</a:t>
            </a:r>
          </a:p>
        </p:txBody>
      </p:sp>
    </p:spTree>
    <p:extLst>
      <p:ext uri="{BB962C8B-B14F-4D97-AF65-F5344CB8AC3E}">
        <p14:creationId xmlns:p14="http://schemas.microsoft.com/office/powerpoint/2010/main" val="29016181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fr-BE" smtClean="0"/>
              <a:pPr/>
              <a:t>9</a:t>
            </a:fld>
            <a:endParaRPr lang="fr-BE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8622683-0CCF-4C6C-B9AD-F997E234CB88}"/>
              </a:ext>
            </a:extLst>
          </p:cNvPr>
          <p:cNvSpPr txBox="1">
            <a:spLocks/>
          </p:cNvSpPr>
          <p:nvPr/>
        </p:nvSpPr>
        <p:spPr>
          <a:xfrm>
            <a:off x="838200" y="1371600"/>
            <a:ext cx="11136086" cy="2277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kumimoji="0" sz="1500" b="0" i="0" u="none" strike="noStrike" cap="none" spc="0" normalizeH="0" baseline="0" dirty="0">
                <a:ln>
                  <a:noFill/>
                </a:ln>
                <a:solidFill>
                  <a:srgbClr val="004F59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23900" marR="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34439" marR="0" indent="-320039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27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844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416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EUMETNET funding for ‘infrastructure costs’ in C-SRNWP (8500 € / y)</a:t>
            </a:r>
          </a:p>
          <a:p>
            <a:pPr marL="717550" marR="0" lvl="0" indent="-358775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Symbol" panose="05050102010706020507" pitchFamily="18" charset="2"/>
              <a:buChar char="-"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maintenance of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Global Lake Data Base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(GLDB),</a:t>
            </a:r>
            <a:r>
              <a:rPr lang="en-US" sz="2400" dirty="0"/>
              <a:t> </a:t>
            </a:r>
            <a:r>
              <a:rPr lang="en-US" sz="2000" dirty="0"/>
              <a:t>developed in previous </a:t>
            </a:r>
            <a:r>
              <a:rPr lang="en-US" sz="2000" dirty="0" err="1"/>
              <a:t>programme</a:t>
            </a:r>
            <a:r>
              <a:rPr lang="en-US" sz="2000" dirty="0"/>
              <a:t> phase: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00538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further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maintained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at ECMWF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(Margarita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Choulga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a.o.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), 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10063" algn="l"/>
              </a:tabLst>
              <a:defRPr/>
            </a:pPr>
            <a:r>
              <a:rPr lang="en-US" sz="2000" dirty="0"/>
              <a:t>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and the data are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available</a:t>
            </a:r>
            <a:r>
              <a:rPr lang="en-US" sz="2000" dirty="0"/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at ECMWF for member states, 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>
                <a:tab pos="717550" algn="l"/>
                <a:tab pos="984250" algn="l"/>
                <a:tab pos="4310063" algn="l"/>
              </a:tabLst>
              <a:defRPr/>
            </a:pPr>
            <a:r>
              <a:rPr lang="en-US" sz="2000" dirty="0"/>
              <a:t>	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4F59"/>
                </a:solidFill>
                <a:effectLst/>
                <a:uLnTx/>
                <a:uFillTx/>
                <a:latin typeface="Helvetica Light"/>
                <a:sym typeface="Helvetica Light"/>
              </a:rPr>
              <a:t>or on request via zip files for C-SRNWP members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CFC10F-21A1-4871-8EF3-72EF033865BC}"/>
              </a:ext>
            </a:extLst>
          </p:cNvPr>
          <p:cNvSpPr txBox="1">
            <a:spLocks/>
          </p:cNvSpPr>
          <p:nvPr/>
        </p:nvSpPr>
        <p:spPr>
          <a:xfrm>
            <a:off x="838200" y="612305"/>
            <a:ext cx="10515600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0" normalizeH="0" baseline="0" dirty="0">
                <a:ln>
                  <a:noFill/>
                </a:ln>
                <a:solidFill>
                  <a:srgbClr val="00727E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sz="2300" b="0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C-SRNWP_2:   </a:t>
            </a:r>
            <a:r>
              <a:rPr kumimoji="0" lang="en-GB" sz="2300" b="1" i="0" u="none" strike="noStrike" kern="0" cap="none" spc="0" normalizeH="0" baseline="0" noProof="0" dirty="0">
                <a:ln>
                  <a:noFill/>
                </a:ln>
                <a:solidFill>
                  <a:srgbClr val="C08724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maintaining &amp; developing “resources”</a:t>
            </a:r>
            <a:endParaRPr kumimoji="0" lang="en-GB" sz="2300" b="1" i="0" u="none" strike="noStrike" kern="0" cap="none" spc="0" normalizeH="0" baseline="0" noProof="0" dirty="0">
              <a:ln>
                <a:noFill/>
              </a:ln>
              <a:solidFill>
                <a:srgbClr val="00727E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773290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owerpoint Template 16_9 Secretariat" id="{2DED92B4-0648-4F2B-9A85-B6FC7A4368CE}" vid="{08C90B49-383A-4EA6-A399-9F17651110AB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B73DCF2D414F4EA87BC293542FBD00" ma:contentTypeVersion="6" ma:contentTypeDescription="Create a new document." ma:contentTypeScope="" ma:versionID="a4882771a0c7af1055e13e0d0910a51f">
  <xsd:schema xmlns:xsd="http://www.w3.org/2001/XMLSchema" xmlns:xs="http://www.w3.org/2001/XMLSchema" xmlns:p="http://schemas.microsoft.com/office/2006/metadata/properties" xmlns:ns2="15edd8ad-6e03-496a-b57e-b2a4f1e97275" xmlns:ns3="85700d38-4142-44db-829c-292b82343361" targetNamespace="http://schemas.microsoft.com/office/2006/metadata/properties" ma:root="true" ma:fieldsID="d3a9c0f35ab0dbcdf389b8f7afb4d67a" ns2:_="" ns3:_="">
    <xsd:import namespace="15edd8ad-6e03-496a-b57e-b2a4f1e97275"/>
    <xsd:import namespace="85700d38-4142-44db-829c-292b823433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edd8ad-6e03-496a-b57e-b2a4f1e972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700d38-4142-44db-829c-292b823433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46F7DD-57B2-4B6D-A349-7B262AACD7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edd8ad-6e03-496a-b57e-b2a4f1e97275"/>
    <ds:schemaRef ds:uri="85700d38-4142-44db-829c-292b823433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C17EDB-BC44-4839-BBA7-69D4383F91A6}">
  <ds:schemaRefs>
    <ds:schemaRef ds:uri="http://schemas.microsoft.com/office/infopath/2007/PartnerControls"/>
    <ds:schemaRef ds:uri="http://purl.org/dc/terms/"/>
    <ds:schemaRef ds:uri="15edd8ad-6e03-496a-b57e-b2a4f1e97275"/>
    <ds:schemaRef ds:uri="http://schemas.microsoft.com/office/2006/documentManagement/types"/>
    <ds:schemaRef ds:uri="85700d38-4142-44db-829c-292b82343361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3434CB8-A4B6-47D1-AB65-8F922709F9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16_9 Secretariat</Template>
  <TotalTime>0</TotalTime>
  <Words>1506</Words>
  <Application>Microsoft Office PowerPoint</Application>
  <PresentationFormat>Breitbild</PresentationFormat>
  <Paragraphs>189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Helvetica Light</vt:lpstr>
      <vt:lpstr>Symbol</vt:lpstr>
      <vt:lpstr>Times New Roman</vt:lpstr>
      <vt:lpstr>Wingdings</vt:lpstr>
      <vt:lpstr>Office Theme</vt:lpstr>
      <vt:lpstr>News about C-SRNWP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Albus-Moore</dc:creator>
  <cp:lastModifiedBy>Schraff Christoph</cp:lastModifiedBy>
  <cp:revision>58</cp:revision>
  <dcterms:created xsi:type="dcterms:W3CDTF">2022-01-20T15:44:12Z</dcterms:created>
  <dcterms:modified xsi:type="dcterms:W3CDTF">2026-04-12T18:17:41Z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0x010100EFB73DCF2D414F4EA87BC293542FBD00</vt:lpwstr>
  </property>
  <property fmtid="{D5CDD505-2E9C-101B-9397-08002B2CF9AE}" pid="3" name="MediaServiceImageTags">
    <vt:lpwstr/>
  </property>
</Properties>
</file>